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4" r:id="rId2"/>
    <p:sldId id="302" r:id="rId3"/>
    <p:sldId id="300" r:id="rId4"/>
  </p:sldIdLst>
  <p:sldSz cx="6858000" cy="9906000" type="A4"/>
  <p:notesSz cx="6648450" cy="98504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67" autoAdjust="0"/>
    <p:restoredTop sz="95373" autoAdjust="0"/>
  </p:normalViewPr>
  <p:slideViewPr>
    <p:cSldViewPr snapToGrid="0">
      <p:cViewPr varScale="1">
        <p:scale>
          <a:sx n="89" d="100"/>
          <a:sy n="89" d="100"/>
        </p:scale>
        <p:origin x="2820"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78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658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ru-RU" smtClean="0"/>
              <a:t>Образец заголовка</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B338E71-35AD-4386-A2ED-CBCE61291F55}" type="datetimeFigureOut">
              <a:rPr lang="ru-RU" smtClean="0"/>
              <a:t>29.11.2018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9C4C04-B51C-476C-8F22-6E2C860E5996}" type="slidenum">
              <a:rPr lang="ru-RU" smtClean="0"/>
              <a:t>‹#›</a:t>
            </a:fld>
            <a:endParaRPr lang="ru-RU"/>
          </a:p>
        </p:txBody>
      </p:sp>
    </p:spTree>
    <p:extLst>
      <p:ext uri="{BB962C8B-B14F-4D97-AF65-F5344CB8AC3E}">
        <p14:creationId xmlns:p14="http://schemas.microsoft.com/office/powerpoint/2010/main" val="4033431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338E71-35AD-4386-A2ED-CBCE61291F55}" type="datetimeFigureOut">
              <a:rPr lang="ru-RU" smtClean="0"/>
              <a:t>29.11.2018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9C4C04-B51C-476C-8F22-6E2C860E5996}" type="slidenum">
              <a:rPr lang="ru-RU" smtClean="0"/>
              <a:t>‹#›</a:t>
            </a:fld>
            <a:endParaRPr lang="ru-RU"/>
          </a:p>
        </p:txBody>
      </p:sp>
    </p:spTree>
    <p:extLst>
      <p:ext uri="{BB962C8B-B14F-4D97-AF65-F5344CB8AC3E}">
        <p14:creationId xmlns:p14="http://schemas.microsoft.com/office/powerpoint/2010/main" val="3885184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338E71-35AD-4386-A2ED-CBCE61291F55}" type="datetimeFigureOut">
              <a:rPr lang="ru-RU" smtClean="0"/>
              <a:t>29.11.2018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9C4C04-B51C-476C-8F22-6E2C860E5996}" type="slidenum">
              <a:rPr lang="ru-RU" smtClean="0"/>
              <a:t>‹#›</a:t>
            </a:fld>
            <a:endParaRPr lang="ru-RU"/>
          </a:p>
        </p:txBody>
      </p:sp>
    </p:spTree>
    <p:extLst>
      <p:ext uri="{BB962C8B-B14F-4D97-AF65-F5344CB8AC3E}">
        <p14:creationId xmlns:p14="http://schemas.microsoft.com/office/powerpoint/2010/main" val="385020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338E71-35AD-4386-A2ED-CBCE61291F55}" type="datetimeFigureOut">
              <a:rPr lang="ru-RU" smtClean="0"/>
              <a:t>29.11.2018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9C4C04-B51C-476C-8F22-6E2C860E5996}" type="slidenum">
              <a:rPr lang="ru-RU" smtClean="0"/>
              <a:t>‹#›</a:t>
            </a:fld>
            <a:endParaRPr lang="ru-RU"/>
          </a:p>
        </p:txBody>
      </p:sp>
    </p:spTree>
    <p:extLst>
      <p:ext uri="{BB962C8B-B14F-4D97-AF65-F5344CB8AC3E}">
        <p14:creationId xmlns:p14="http://schemas.microsoft.com/office/powerpoint/2010/main" val="220395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ru-RU" smtClean="0"/>
              <a:t>Образец заголовка</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338E71-35AD-4386-A2ED-CBCE61291F55}" type="datetimeFigureOut">
              <a:rPr lang="ru-RU" smtClean="0"/>
              <a:t>29.11.2018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B9C4C04-B51C-476C-8F22-6E2C860E5996}" type="slidenum">
              <a:rPr lang="ru-RU" smtClean="0"/>
              <a:t>‹#›</a:t>
            </a:fld>
            <a:endParaRPr lang="ru-RU"/>
          </a:p>
        </p:txBody>
      </p:sp>
    </p:spTree>
    <p:extLst>
      <p:ext uri="{BB962C8B-B14F-4D97-AF65-F5344CB8AC3E}">
        <p14:creationId xmlns:p14="http://schemas.microsoft.com/office/powerpoint/2010/main" val="1713673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B338E71-35AD-4386-A2ED-CBCE61291F55}" type="datetimeFigureOut">
              <a:rPr lang="ru-RU" smtClean="0"/>
              <a:t>29.11.2018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B9C4C04-B51C-476C-8F22-6E2C860E5996}" type="slidenum">
              <a:rPr lang="ru-RU" smtClean="0"/>
              <a:t>‹#›</a:t>
            </a:fld>
            <a:endParaRPr lang="ru-RU"/>
          </a:p>
        </p:txBody>
      </p:sp>
    </p:spTree>
    <p:extLst>
      <p:ext uri="{BB962C8B-B14F-4D97-AF65-F5344CB8AC3E}">
        <p14:creationId xmlns:p14="http://schemas.microsoft.com/office/powerpoint/2010/main" val="809083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Content Placeholder 3"/>
          <p:cNvSpPr>
            <a:spLocks noGrp="1"/>
          </p:cNvSpPr>
          <p:nvPr>
            <p:ph sz="half" idx="2"/>
          </p:nvPr>
        </p:nvSpPr>
        <p:spPr>
          <a:xfrm>
            <a:off x="472381" y="3618442"/>
            <a:ext cx="2901255" cy="532218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Content Placeholder 5"/>
          <p:cNvSpPr>
            <a:spLocks noGrp="1"/>
          </p:cNvSpPr>
          <p:nvPr>
            <p:ph sz="quarter" idx="4"/>
          </p:nvPr>
        </p:nvSpPr>
        <p:spPr>
          <a:xfrm>
            <a:off x="3471863" y="3618442"/>
            <a:ext cx="2915543" cy="532218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B338E71-35AD-4386-A2ED-CBCE61291F55}" type="datetimeFigureOut">
              <a:rPr lang="ru-RU" smtClean="0"/>
              <a:t>29.11.2018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B9C4C04-B51C-476C-8F22-6E2C860E5996}" type="slidenum">
              <a:rPr lang="ru-RU" smtClean="0"/>
              <a:t>‹#›</a:t>
            </a:fld>
            <a:endParaRPr lang="ru-RU"/>
          </a:p>
        </p:txBody>
      </p:sp>
    </p:spTree>
    <p:extLst>
      <p:ext uri="{BB962C8B-B14F-4D97-AF65-F5344CB8AC3E}">
        <p14:creationId xmlns:p14="http://schemas.microsoft.com/office/powerpoint/2010/main" val="3154702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B338E71-35AD-4386-A2ED-CBCE61291F55}" type="datetimeFigureOut">
              <a:rPr lang="ru-RU" smtClean="0"/>
              <a:t>29.11.2018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B9C4C04-B51C-476C-8F22-6E2C860E5996}" type="slidenum">
              <a:rPr lang="ru-RU" smtClean="0"/>
              <a:t>‹#›</a:t>
            </a:fld>
            <a:endParaRPr lang="ru-RU"/>
          </a:p>
        </p:txBody>
      </p:sp>
    </p:spTree>
    <p:extLst>
      <p:ext uri="{BB962C8B-B14F-4D97-AF65-F5344CB8AC3E}">
        <p14:creationId xmlns:p14="http://schemas.microsoft.com/office/powerpoint/2010/main" val="2286855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338E71-35AD-4386-A2ED-CBCE61291F55}" type="datetimeFigureOut">
              <a:rPr lang="ru-RU" smtClean="0"/>
              <a:t>29.11.2018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B9C4C04-B51C-476C-8F22-6E2C860E5996}" type="slidenum">
              <a:rPr lang="ru-RU" smtClean="0"/>
              <a:t>‹#›</a:t>
            </a:fld>
            <a:endParaRPr lang="ru-RU"/>
          </a:p>
        </p:txBody>
      </p:sp>
    </p:spTree>
    <p:extLst>
      <p:ext uri="{BB962C8B-B14F-4D97-AF65-F5344CB8AC3E}">
        <p14:creationId xmlns:p14="http://schemas.microsoft.com/office/powerpoint/2010/main" val="2753637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ru-RU" smtClean="0"/>
              <a:t>Образец заголовка</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8B338E71-35AD-4386-A2ED-CBCE61291F55}" type="datetimeFigureOut">
              <a:rPr lang="ru-RU" smtClean="0"/>
              <a:t>29.11.2018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B9C4C04-B51C-476C-8F22-6E2C860E5996}" type="slidenum">
              <a:rPr lang="ru-RU" smtClean="0"/>
              <a:t>‹#›</a:t>
            </a:fld>
            <a:endParaRPr lang="ru-RU"/>
          </a:p>
        </p:txBody>
      </p:sp>
    </p:spTree>
    <p:extLst>
      <p:ext uri="{BB962C8B-B14F-4D97-AF65-F5344CB8AC3E}">
        <p14:creationId xmlns:p14="http://schemas.microsoft.com/office/powerpoint/2010/main" val="149013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ru-RU" smtClean="0"/>
              <a:t>Вставка рисунка</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8B338E71-35AD-4386-A2ED-CBCE61291F55}" type="datetimeFigureOut">
              <a:rPr lang="ru-RU" smtClean="0"/>
              <a:t>29.11.2018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B9C4C04-B51C-476C-8F22-6E2C860E5996}" type="slidenum">
              <a:rPr lang="ru-RU" smtClean="0"/>
              <a:t>‹#›</a:t>
            </a:fld>
            <a:endParaRPr lang="ru-RU"/>
          </a:p>
        </p:txBody>
      </p:sp>
    </p:spTree>
    <p:extLst>
      <p:ext uri="{BB962C8B-B14F-4D97-AF65-F5344CB8AC3E}">
        <p14:creationId xmlns:p14="http://schemas.microsoft.com/office/powerpoint/2010/main" val="1308645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B338E71-35AD-4386-A2ED-CBCE61291F55}" type="datetimeFigureOut">
              <a:rPr lang="ru-RU" smtClean="0"/>
              <a:t>29.11.2018</a:t>
            </a:fld>
            <a:endParaRPr lang="ru-RU"/>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B9C4C04-B51C-476C-8F22-6E2C860E5996}" type="slidenum">
              <a:rPr lang="ru-RU" smtClean="0"/>
              <a:t>‹#›</a:t>
            </a:fld>
            <a:endParaRPr lang="ru-RU"/>
          </a:p>
        </p:txBody>
      </p:sp>
    </p:spTree>
    <p:extLst>
      <p:ext uri="{BB962C8B-B14F-4D97-AF65-F5344CB8AC3E}">
        <p14:creationId xmlns:p14="http://schemas.microsoft.com/office/powerpoint/2010/main" val="2433766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stretch>
            <a:fillRect/>
          </a:stretch>
        </p:blipFill>
        <p:spPr>
          <a:xfrm>
            <a:off x="0" y="0"/>
            <a:ext cx="6858000" cy="1644392"/>
          </a:xfrm>
          <a:prstGeom prst="rect">
            <a:avLst/>
          </a:prstGeom>
        </p:spPr>
      </p:pic>
      <p:sp>
        <p:nvSpPr>
          <p:cNvPr id="6" name="TextBox 5"/>
          <p:cNvSpPr txBox="1"/>
          <p:nvPr/>
        </p:nvSpPr>
        <p:spPr>
          <a:xfrm>
            <a:off x="4276637" y="1078226"/>
            <a:ext cx="1589602" cy="276999"/>
          </a:xfrm>
          <a:prstGeom prst="rect">
            <a:avLst/>
          </a:prstGeom>
          <a:noFill/>
        </p:spPr>
        <p:txBody>
          <a:bodyPr wrap="none" rtlCol="0">
            <a:spAutoFit/>
          </a:bodyPr>
          <a:lstStyle/>
          <a:p>
            <a:r>
              <a:rPr lang="ru-RU" sz="1200" b="1" dirty="0" smtClean="0">
                <a:latin typeface="Arial" panose="020B0604020202020204" pitchFamily="34" charset="0"/>
                <a:cs typeface="Arial" panose="020B0604020202020204" pitchFamily="34" charset="0"/>
              </a:rPr>
              <a:t>ноябрь 2018 </a:t>
            </a:r>
            <a:r>
              <a:rPr lang="en-US" sz="1200" b="1" dirty="0" smtClean="0">
                <a:latin typeface="Arial" panose="020B0604020202020204" pitchFamily="34" charset="0"/>
                <a:cs typeface="Arial" panose="020B0604020202020204" pitchFamily="34" charset="0"/>
              </a:rPr>
              <a:t>| </a:t>
            </a:r>
            <a:r>
              <a:rPr lang="ru-RU" sz="1200" b="1" smtClean="0">
                <a:latin typeface="Arial" panose="020B0604020202020204" pitchFamily="34" charset="0"/>
                <a:cs typeface="Arial" panose="020B0604020202020204" pitchFamily="34" charset="0"/>
              </a:rPr>
              <a:t>№11</a:t>
            </a:r>
            <a:endParaRPr lang="ru-RU" sz="1200" b="1" dirty="0">
              <a:latin typeface="Arial" panose="020B0604020202020204" pitchFamily="34" charset="0"/>
              <a:cs typeface="Arial" panose="020B0604020202020204" pitchFamily="34" charset="0"/>
            </a:endParaRPr>
          </a:p>
        </p:txBody>
      </p:sp>
      <p:sp>
        <p:nvSpPr>
          <p:cNvPr id="7" name="TextBox 6"/>
          <p:cNvSpPr txBox="1"/>
          <p:nvPr/>
        </p:nvSpPr>
        <p:spPr>
          <a:xfrm>
            <a:off x="1605475" y="1078227"/>
            <a:ext cx="2490105" cy="276999"/>
          </a:xfrm>
          <a:prstGeom prst="rect">
            <a:avLst/>
          </a:prstGeom>
          <a:noFill/>
        </p:spPr>
        <p:txBody>
          <a:bodyPr wrap="none" rtlCol="0">
            <a:spAutoFit/>
          </a:bodyPr>
          <a:lstStyle/>
          <a:p>
            <a:r>
              <a:rPr lang="ru-RU" sz="1200" b="1" dirty="0" smtClean="0">
                <a:latin typeface="Arial" panose="020B0604020202020204" pitchFamily="34" charset="0"/>
                <a:cs typeface="Arial" panose="020B0604020202020204" pitchFamily="34" charset="0"/>
              </a:rPr>
              <a:t>Информационный бюллетень</a:t>
            </a:r>
            <a:endParaRPr lang="ru-RU" sz="1200" b="1" dirty="0">
              <a:latin typeface="Arial" panose="020B0604020202020204" pitchFamily="34" charset="0"/>
              <a:cs typeface="Arial" panose="020B0604020202020204" pitchFamily="34" charset="0"/>
            </a:endParaRPr>
          </a:p>
        </p:txBody>
      </p:sp>
      <p:sp>
        <p:nvSpPr>
          <p:cNvPr id="5" name="Прямоугольник 4"/>
          <p:cNvSpPr/>
          <p:nvPr/>
        </p:nvSpPr>
        <p:spPr>
          <a:xfrm>
            <a:off x="0" y="1840525"/>
            <a:ext cx="3515096" cy="7632859"/>
          </a:xfrm>
          <a:prstGeom prst="rect">
            <a:avLst/>
          </a:prstGeom>
        </p:spPr>
        <p:txBody>
          <a:bodyPr wrap="square">
            <a:spAutoFit/>
          </a:bodyPr>
          <a:lstStyle/>
          <a:p>
            <a:pPr algn="just" fontAlgn="base"/>
            <a:r>
              <a:rPr lang="ru-RU" sz="1000" b="1" i="1" dirty="0"/>
              <a:t>В Центральном офисе «Роснефти» на Софийской набережной прошла традиционная ежегодная встреча руководителей профсоюзных организаций Обществ </a:t>
            </a:r>
            <a:r>
              <a:rPr lang="ru-RU" sz="1000" b="1" i="1" dirty="0" smtClean="0"/>
              <a:t>с </a:t>
            </a:r>
            <a:r>
              <a:rPr lang="ru-RU" sz="1000" b="1" i="1" dirty="0"/>
              <a:t>руководством и менеджерами Компании по важным направлениям совместной работы.</a:t>
            </a:r>
            <a:endParaRPr lang="ru-RU" sz="1000" dirty="0"/>
          </a:p>
          <a:p>
            <a:pPr algn="just" fontAlgn="base"/>
            <a:r>
              <a:rPr lang="ru-RU" sz="1000" dirty="0"/>
              <a:t>Открыл встречу Первый вице-президент «Роснефти» Эрик </a:t>
            </a:r>
            <a:r>
              <a:rPr lang="ru-RU" sz="1000" dirty="0" err="1"/>
              <a:t>Лирон</a:t>
            </a:r>
            <a:r>
              <a:rPr lang="ru-RU" sz="1000" dirty="0"/>
              <a:t>. Он передал председателям профсоюзных организаций МПО благодарность от Главного исполнительного директора Компании Игоря </a:t>
            </a:r>
            <a:r>
              <a:rPr lang="ru-RU" sz="1000" dirty="0" err="1"/>
              <a:t>Сечина</a:t>
            </a:r>
            <a:r>
              <a:rPr lang="ru-RU" sz="1000" dirty="0"/>
              <a:t> за достойный труд, рассказал о результатах работы Компании, подчеркнув роль </a:t>
            </a:r>
            <a:r>
              <a:rPr lang="ru-RU" sz="1000" dirty="0" smtClean="0"/>
              <a:t>МПО </a:t>
            </a:r>
            <a:r>
              <a:rPr lang="ru-RU" sz="1000" dirty="0"/>
              <a:t>как действенного социального партнера, конструктивный диалог с которым помогает </a:t>
            </a:r>
            <a:r>
              <a:rPr lang="ru-RU" sz="1000" dirty="0" smtClean="0"/>
              <a:t>достигать </a:t>
            </a:r>
            <a:r>
              <a:rPr lang="ru-RU" sz="1000" dirty="0"/>
              <a:t>статуса «Лучшей социально ориентированной компании» страны.</a:t>
            </a:r>
          </a:p>
          <a:p>
            <a:pPr algn="just" fontAlgn="base"/>
            <a:r>
              <a:rPr lang="ru-RU" sz="1000" dirty="0"/>
              <a:t>- Сегодня «Роснефть» - самая крупная компания энергетического комплекса, драйвер экономики России, глобальная энергетическая компания – первая среди наиболее эффективных. Основой для реализации поставленных </a:t>
            </a:r>
            <a:r>
              <a:rPr lang="ru-RU" sz="1000" dirty="0" smtClean="0"/>
              <a:t>целей </a:t>
            </a:r>
            <a:r>
              <a:rPr lang="ru-RU" sz="1000" dirty="0"/>
              <a:t>является человеческий капитал, от которого зависит ее потенциал и  результативное решение поставленных задач. Компания «Роснефть» сегодня – это не только эффективные производственные показатели, но и высокая социальная ответственность</a:t>
            </a:r>
            <a:r>
              <a:rPr lang="ru-RU" sz="1000" dirty="0" smtClean="0"/>
              <a:t>. В </a:t>
            </a:r>
            <a:r>
              <a:rPr lang="ru-RU" sz="1000" dirty="0"/>
              <a:t>2018 году «Роснефть» и ее </a:t>
            </a:r>
            <a:r>
              <a:rPr lang="ru-RU" sz="1000" dirty="0" smtClean="0"/>
              <a:t>ДО </a:t>
            </a:r>
            <a:r>
              <a:rPr lang="ru-RU" sz="1000" dirty="0"/>
              <a:t>стали лучшими социально-ориентированными предприятиями страны по многим номинациям и в этом велика роль </a:t>
            </a:r>
            <a:r>
              <a:rPr lang="ru-RU" sz="1000" dirty="0" smtClean="0"/>
              <a:t>МПО, </a:t>
            </a:r>
            <a:r>
              <a:rPr lang="ru-RU" sz="1000" dirty="0"/>
              <a:t>которая  успешно реализует задачи по защите прав и интересов членов профсоюза - работников крупнейшей нефтяной компании России. МПО - наш надежный партнер, с которым выстроен открытый диалог и налажено плодотворное </a:t>
            </a:r>
            <a:r>
              <a:rPr lang="ru-RU" sz="1000" dirty="0" smtClean="0"/>
              <a:t>сотрудничество, дающее хороший </a:t>
            </a:r>
            <a:r>
              <a:rPr lang="ru-RU" sz="1000" dirty="0"/>
              <a:t>результат, - сказал </a:t>
            </a:r>
            <a:r>
              <a:rPr lang="ru-RU" sz="1000" dirty="0" smtClean="0"/>
              <a:t>Эрик </a:t>
            </a:r>
            <a:r>
              <a:rPr lang="ru-RU" sz="1000" dirty="0" err="1" smtClean="0"/>
              <a:t>Лирон</a:t>
            </a:r>
            <a:r>
              <a:rPr lang="ru-RU" sz="1000" dirty="0" smtClean="0"/>
              <a:t>. В </a:t>
            </a:r>
            <a:r>
              <a:rPr lang="ru-RU" sz="1000" dirty="0"/>
              <a:t>заключении </a:t>
            </a:r>
            <a:r>
              <a:rPr lang="ru-RU" sz="1000" dirty="0" smtClean="0"/>
              <a:t>он </a:t>
            </a:r>
            <a:r>
              <a:rPr lang="ru-RU" sz="1000" dirty="0"/>
              <a:t>поблагодарил за эффективную работу Председателя МПО «Роснефть» Евгения Черепанова, вручив ему награду </a:t>
            </a:r>
            <a:r>
              <a:rPr lang="ru-RU" sz="1000" dirty="0" smtClean="0"/>
              <a:t>от Министра </a:t>
            </a:r>
            <a:r>
              <a:rPr lang="ru-RU" sz="1000" dirty="0"/>
              <a:t>энергетики «За заслуги в развитии топливно-энергетического комплекса России». Лидер профсоюзов </a:t>
            </a:r>
            <a:r>
              <a:rPr lang="ru-RU" sz="1000" dirty="0" smtClean="0"/>
              <a:t>поблагодарил </a:t>
            </a:r>
            <a:r>
              <a:rPr lang="ru-RU" sz="1000" dirty="0"/>
              <a:t>за высокую оценку его труда, подчеркнув, что </a:t>
            </a:r>
            <a:r>
              <a:rPr lang="ru-RU" sz="1000" dirty="0" smtClean="0"/>
              <a:t>это заслуга </a:t>
            </a:r>
            <a:r>
              <a:rPr lang="ru-RU" sz="1000" dirty="0"/>
              <a:t>всех работающих на </a:t>
            </a:r>
            <a:r>
              <a:rPr lang="ru-RU" sz="1000" dirty="0" smtClean="0"/>
              <a:t>предприятиях </a:t>
            </a:r>
            <a:r>
              <a:rPr lang="ru-RU" sz="1000" dirty="0"/>
              <a:t>и в профсоюзных организациях</a:t>
            </a:r>
            <a:r>
              <a:rPr lang="ru-RU" sz="1000" dirty="0" smtClean="0"/>
              <a:t>. </a:t>
            </a:r>
            <a:r>
              <a:rPr lang="ru-RU" sz="1000" dirty="0"/>
              <a:t>Выступивший далее Директор Департамента социального развития и корпоративной культуры Петр </a:t>
            </a:r>
            <a:r>
              <a:rPr lang="ru-RU" sz="1000" dirty="0" err="1"/>
              <a:t>Зимовски</a:t>
            </a:r>
            <a:r>
              <a:rPr lang="ru-RU" sz="1000" dirty="0"/>
              <a:t> представил </a:t>
            </a:r>
            <a:r>
              <a:rPr lang="ru-RU" sz="1000" dirty="0" smtClean="0"/>
              <a:t>основные </a:t>
            </a:r>
            <a:r>
              <a:rPr lang="ru-RU" sz="1000" dirty="0"/>
              <a:t>стратегические инициативы в области социального развития, вошедшие в глобальную «Стратегию-2022» Компании. Начальник Управления личного страхования и охраны здоровья Олег Косолапов, менеджеры Управления социальных программ Сергей Школьников и Лариса Нефедова представили </a:t>
            </a:r>
            <a:r>
              <a:rPr lang="ru-RU" sz="1000" dirty="0" smtClean="0"/>
              <a:t>блок программ</a:t>
            </a:r>
            <a:r>
              <a:rPr lang="ru-RU" sz="1000" dirty="0"/>
              <a:t>, рассказали об изменениях в программах личного страхования и охраны </a:t>
            </a:r>
            <a:r>
              <a:rPr lang="ru-RU" sz="1000" dirty="0" smtClean="0"/>
              <a:t>здоровья, </a:t>
            </a:r>
            <a:r>
              <a:rPr lang="ru-RU" sz="1000" dirty="0"/>
              <a:t>а также о программах НПФ «</a:t>
            </a:r>
            <a:r>
              <a:rPr lang="ru-RU" sz="1000" dirty="0" err="1"/>
              <a:t>Нефтегарант</a:t>
            </a:r>
            <a:r>
              <a:rPr lang="ru-RU" sz="1000" dirty="0"/>
              <a:t>». </a:t>
            </a:r>
          </a:p>
        </p:txBody>
      </p:sp>
      <p:sp>
        <p:nvSpPr>
          <p:cNvPr id="13" name="Прямоугольник 12"/>
          <p:cNvSpPr/>
          <p:nvPr/>
        </p:nvSpPr>
        <p:spPr>
          <a:xfrm>
            <a:off x="3429000" y="1840525"/>
            <a:ext cx="3429000" cy="7786747"/>
          </a:xfrm>
          <a:prstGeom prst="rect">
            <a:avLst/>
          </a:prstGeom>
        </p:spPr>
        <p:txBody>
          <a:bodyPr wrap="square">
            <a:spAutoFit/>
          </a:bodyPr>
          <a:lstStyle/>
          <a:p>
            <a:pPr algn="just" fontAlgn="base"/>
            <a:r>
              <a:rPr lang="ru-RU" sz="1000" dirty="0" smtClean="0"/>
              <a:t>В </a:t>
            </a:r>
            <a:r>
              <a:rPr lang="ru-RU" sz="1000" dirty="0"/>
              <a:t>ходе дискуссии с руководителями социального блока профсоюзные лидеры высказали ряд предложений по отдельным программам</a:t>
            </a:r>
            <a:r>
              <a:rPr lang="ru-RU" sz="1000" dirty="0" smtClean="0"/>
              <a:t>. На </a:t>
            </a:r>
            <a:r>
              <a:rPr lang="ru-RU" sz="1000" dirty="0"/>
              <a:t>встрече с менеджерами </a:t>
            </a:r>
            <a:r>
              <a:rPr lang="ru-RU" sz="1000" dirty="0" smtClean="0"/>
              <a:t>по </a:t>
            </a:r>
            <a:r>
              <a:rPr lang="ru-RU" sz="1000" dirty="0"/>
              <a:t>направлениям деятельности </a:t>
            </a:r>
            <a:r>
              <a:rPr lang="ru-RU" sz="1000" dirty="0" smtClean="0"/>
              <a:t>обсуждены </a:t>
            </a:r>
            <a:r>
              <a:rPr lang="ru-RU" sz="1000" dirty="0"/>
              <a:t>вопросы оплаты труда и заработной платы, индексации, отдельных льгот и выплат. Директор Департамента кадров Андрей Судаков рассказал о реализации основных направлений кадровой политики в области мотивации персонала, ответил на вопросы председателей профсоюзных организаций.</a:t>
            </a:r>
          </a:p>
          <a:p>
            <a:pPr algn="just" fontAlgn="base"/>
            <a:r>
              <a:rPr lang="ru-RU" sz="1000" dirty="0"/>
              <a:t>Далее </a:t>
            </a:r>
            <a:r>
              <a:rPr lang="ru-RU" sz="1000" dirty="0" smtClean="0"/>
              <a:t>выступил </a:t>
            </a:r>
            <a:r>
              <a:rPr lang="ru-RU" sz="1000" dirty="0"/>
              <a:t>Вице-президент Кристоф Неринг, который представил корпоративную концепцию безопасного производства, приоритетные направления работы в области техники безопасности и охраны труда.</a:t>
            </a:r>
          </a:p>
          <a:p>
            <a:pPr algn="just" fontAlgn="base"/>
            <a:r>
              <a:rPr lang="ru-RU" sz="1000" dirty="0"/>
              <a:t>- С учетом роли Компании «</a:t>
            </a:r>
            <a:r>
              <a:rPr lang="ru-RU" sz="1000" dirty="0" smtClean="0"/>
              <a:t>Роснефть» и </a:t>
            </a:r>
            <a:r>
              <a:rPr lang="ru-RU" sz="1000" dirty="0"/>
              <a:t>масштаба поставленных перед нею задач, </a:t>
            </a:r>
            <a:r>
              <a:rPr lang="ru-RU" sz="1000" dirty="0" smtClean="0"/>
              <a:t>Компания </a:t>
            </a:r>
            <a:r>
              <a:rPr lang="ru-RU" sz="1000" dirty="0"/>
              <a:t>стремится занять лидерские позиции не только в производственных показателях, но и в области безаварийной работы, демонстрируя высокие результаты </a:t>
            </a:r>
            <a:r>
              <a:rPr lang="ru-RU" sz="1000" dirty="0" smtClean="0"/>
              <a:t>в </a:t>
            </a:r>
            <a:r>
              <a:rPr lang="ru-RU" sz="1000" dirty="0"/>
              <a:t>области безопасного труда. Создание для </a:t>
            </a:r>
            <a:r>
              <a:rPr lang="ru-RU" sz="1000" dirty="0" smtClean="0"/>
              <a:t>сотрудников </a:t>
            </a:r>
            <a:r>
              <a:rPr lang="ru-RU" sz="1000" dirty="0"/>
              <a:t>безаварийных рабочих мест – это задача, требующая мобилизации всех </a:t>
            </a:r>
            <a:r>
              <a:rPr lang="ru-RU" sz="1000" dirty="0" smtClean="0"/>
              <a:t>работников – </a:t>
            </a:r>
            <a:r>
              <a:rPr lang="ru-RU" sz="1000" dirty="0"/>
              <a:t>от рабочего до руководителя. Четкое и неукоснительное следование «Золотым правилам безопасности» - обязательное условие достижения лидерских </a:t>
            </a:r>
            <a:r>
              <a:rPr lang="ru-RU" sz="1000" dirty="0" smtClean="0"/>
              <a:t>позиций. </a:t>
            </a:r>
            <a:r>
              <a:rPr lang="ru-RU" sz="1000" dirty="0"/>
              <a:t>Я обращаюсь к лидерам наших профсоюзных организаций с благодарностью за работу уполномоченных по охране труда, технических </a:t>
            </a:r>
            <a:r>
              <a:rPr lang="ru-RU" sz="1000" dirty="0" smtClean="0"/>
              <a:t>инспекторов. Производственная </a:t>
            </a:r>
            <a:r>
              <a:rPr lang="ru-RU" sz="1000" dirty="0"/>
              <a:t>безопасность – это важнейшая часть глобальной «Стратегии – 2022» Компании «Роснефть». Практика показывает, что всем нам есть, над чем </a:t>
            </a:r>
            <a:r>
              <a:rPr lang="ru-RU" sz="1000" dirty="0" smtClean="0"/>
              <a:t>работать. </a:t>
            </a:r>
            <a:r>
              <a:rPr lang="ru-RU" sz="1000" dirty="0"/>
              <a:t>… Я намерен регулярно встречаться и работать с профактивом на производственных предприятиях, чтобы совместно </a:t>
            </a:r>
            <a:r>
              <a:rPr lang="ru-RU" sz="1000" dirty="0" smtClean="0"/>
              <a:t>решать </a:t>
            </a:r>
            <a:r>
              <a:rPr lang="ru-RU" sz="1000" dirty="0"/>
              <a:t>поставленные стратегические задачи, - подчеркнул Кристоф Неринг, обращаясь к профактиву.</a:t>
            </a:r>
          </a:p>
          <a:p>
            <a:pPr algn="just" fontAlgn="base"/>
            <a:r>
              <a:rPr lang="ru-RU" sz="1000" dirty="0"/>
              <a:t>- Мы регулярно встречаемся с руководителями и менеджерами по различным направлениям </a:t>
            </a:r>
            <a:r>
              <a:rPr lang="ru-RU" sz="1000" dirty="0" smtClean="0"/>
              <a:t>работы, </a:t>
            </a:r>
            <a:r>
              <a:rPr lang="ru-RU" sz="1000" dirty="0"/>
              <a:t>эти </a:t>
            </a:r>
            <a:r>
              <a:rPr lang="ru-RU" sz="1000" dirty="0" smtClean="0"/>
              <a:t>встречи </a:t>
            </a:r>
            <a:r>
              <a:rPr lang="ru-RU" sz="1000" dirty="0"/>
              <a:t>всегда очень интересны и полезны для обеих сторон, - отметил по завершению встречи Председатель МПО «Роснефть» Евгений Черепанов. – Наш профактив </a:t>
            </a:r>
            <a:r>
              <a:rPr lang="ru-RU" sz="1000" dirty="0" smtClean="0"/>
              <a:t>очень </a:t>
            </a:r>
            <a:r>
              <a:rPr lang="ru-RU" sz="1000" dirty="0"/>
              <a:t>тщательно готовится к таким встречам, анализирует совместную работу, предлагает ряд инициатив по ее улучшению. Затронутые </a:t>
            </a:r>
            <a:r>
              <a:rPr lang="ru-RU" sz="1000" dirty="0" smtClean="0"/>
              <a:t>вопросы </a:t>
            </a:r>
            <a:r>
              <a:rPr lang="ru-RU" sz="1000" dirty="0"/>
              <a:t>были </a:t>
            </a:r>
            <a:r>
              <a:rPr lang="ru-RU" sz="1000" dirty="0" smtClean="0"/>
              <a:t>не </a:t>
            </a:r>
            <a:r>
              <a:rPr lang="ru-RU" sz="1000" dirty="0"/>
              <a:t>простыми, они </a:t>
            </a:r>
            <a:r>
              <a:rPr lang="ru-RU" sz="1000" dirty="0" smtClean="0"/>
              <a:t>актуальны</a:t>
            </a:r>
            <a:r>
              <a:rPr lang="ru-RU" sz="1000" dirty="0"/>
              <a:t>, </a:t>
            </a:r>
            <a:r>
              <a:rPr lang="ru-RU" sz="1000" dirty="0" smtClean="0"/>
              <a:t>их </a:t>
            </a:r>
            <a:r>
              <a:rPr lang="ru-RU" sz="1000" dirty="0"/>
              <a:t>решение требует объединения усилий по всем направлениям </a:t>
            </a:r>
            <a:r>
              <a:rPr lang="ru-RU" sz="1000" dirty="0" smtClean="0"/>
              <a:t>совместной </a:t>
            </a:r>
            <a:r>
              <a:rPr lang="ru-RU" sz="1000" dirty="0"/>
              <a:t>работы. Практика показывает, что такая открытость и непосредственный диалог с Компанией, а также достигнутый на сегодняшний день уровень социального партнерства служат эффективным инструментом в реализации поставленных задач.</a:t>
            </a:r>
          </a:p>
        </p:txBody>
      </p:sp>
      <p:sp>
        <p:nvSpPr>
          <p:cNvPr id="11" name="Прямоугольник 10"/>
          <p:cNvSpPr/>
          <p:nvPr/>
        </p:nvSpPr>
        <p:spPr>
          <a:xfrm>
            <a:off x="1461502" y="1631217"/>
            <a:ext cx="3573636" cy="276999"/>
          </a:xfrm>
          <a:prstGeom prst="rect">
            <a:avLst/>
          </a:prstGeom>
        </p:spPr>
        <p:txBody>
          <a:bodyPr wrap="square">
            <a:spAutoFit/>
          </a:bodyPr>
          <a:lstStyle/>
          <a:p>
            <a:pPr fontAlgn="base"/>
            <a:r>
              <a:rPr lang="ru-RU" sz="1200" b="1" dirty="0" smtClean="0"/>
              <a:t>«Встреча </a:t>
            </a:r>
            <a:r>
              <a:rPr lang="ru-RU" sz="1200" b="1" dirty="0"/>
              <a:t>с руководством Компании «Роснефть</a:t>
            </a:r>
            <a:r>
              <a:rPr lang="ru-RU" sz="1200" b="1" dirty="0" smtClean="0"/>
              <a:t>»</a:t>
            </a:r>
            <a:endParaRPr lang="ru-RU" sz="1200" b="1" dirty="0"/>
          </a:p>
        </p:txBody>
      </p:sp>
    </p:spTree>
    <p:extLst>
      <p:ext uri="{BB962C8B-B14F-4D97-AF65-F5344CB8AC3E}">
        <p14:creationId xmlns:p14="http://schemas.microsoft.com/office/powerpoint/2010/main" val="3061294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86399" y="4335332"/>
            <a:ext cx="45719" cy="369332"/>
          </a:xfrm>
          <a:prstGeom prst="rect">
            <a:avLst/>
          </a:prstGeom>
          <a:noFill/>
        </p:spPr>
        <p:txBody>
          <a:bodyPr wrap="square" rtlCol="0">
            <a:spAutoFit/>
          </a:bodyPr>
          <a:lstStyle/>
          <a:p>
            <a:endParaRPr lang="ru-RU" dirty="0"/>
          </a:p>
        </p:txBody>
      </p:sp>
      <p:pic>
        <p:nvPicPr>
          <p:cNvPr id="12" name="Рисунок 11"/>
          <p:cNvPicPr>
            <a:picLocks noChangeAspect="1"/>
          </p:cNvPicPr>
          <p:nvPr/>
        </p:nvPicPr>
        <p:blipFill>
          <a:blip r:embed="rId2"/>
          <a:stretch>
            <a:fillRect/>
          </a:stretch>
        </p:blipFill>
        <p:spPr>
          <a:xfrm>
            <a:off x="0" y="0"/>
            <a:ext cx="6887688" cy="245734"/>
          </a:xfrm>
          <a:prstGeom prst="rect">
            <a:avLst/>
          </a:prstGeom>
        </p:spPr>
      </p:pic>
      <p:sp>
        <p:nvSpPr>
          <p:cNvPr id="15" name="Прямоугольник 14"/>
          <p:cNvSpPr/>
          <p:nvPr/>
        </p:nvSpPr>
        <p:spPr>
          <a:xfrm>
            <a:off x="1580239" y="264732"/>
            <a:ext cx="3989288" cy="276999"/>
          </a:xfrm>
          <a:prstGeom prst="rect">
            <a:avLst/>
          </a:prstGeom>
        </p:spPr>
        <p:txBody>
          <a:bodyPr wrap="square">
            <a:spAutoFit/>
          </a:bodyPr>
          <a:lstStyle/>
          <a:p>
            <a:pPr fontAlgn="base"/>
            <a:r>
              <a:rPr lang="ru-RU" sz="1200" b="1" dirty="0"/>
              <a:t>Заседание коллегиальных органов МПО «Роснефть»</a:t>
            </a:r>
          </a:p>
        </p:txBody>
      </p:sp>
      <p:sp>
        <p:nvSpPr>
          <p:cNvPr id="14" name="TextBox 13"/>
          <p:cNvSpPr txBox="1"/>
          <p:nvPr/>
        </p:nvSpPr>
        <p:spPr>
          <a:xfrm>
            <a:off x="0" y="508694"/>
            <a:ext cx="3277589" cy="4708981"/>
          </a:xfrm>
          <a:prstGeom prst="rect">
            <a:avLst/>
          </a:prstGeom>
          <a:noFill/>
        </p:spPr>
        <p:txBody>
          <a:bodyPr wrap="square" rtlCol="0">
            <a:spAutoFit/>
          </a:bodyPr>
          <a:lstStyle/>
          <a:p>
            <a:pPr algn="just" fontAlgn="base"/>
            <a:r>
              <a:rPr lang="ru-RU" sz="1000" b="1" i="1" dirty="0"/>
              <a:t>В Москве прошли заседания Президиума и Совета МПО «Роснефть», на которых был проработан ряд важных вопросов профсоюзной жизни. В работе коллегиальных органов участвовал Председатель НГСП России Александр Корчагин. </a:t>
            </a:r>
            <a:endParaRPr lang="ru-RU" sz="1000" dirty="0"/>
          </a:p>
          <a:p>
            <a:pPr algn="just" fontAlgn="base"/>
            <a:r>
              <a:rPr lang="ru-RU" sz="1000" dirty="0"/>
              <a:t>В начале заседания Совета Александр Корчагин рассказал о деятельности </a:t>
            </a:r>
            <a:r>
              <a:rPr lang="ru-RU" sz="1000" dirty="0" err="1"/>
              <a:t>Нефтегазстройпрофсоюза</a:t>
            </a:r>
            <a:r>
              <a:rPr lang="ru-RU" sz="1000" dirty="0"/>
              <a:t> России, озвучил приоритетные направления совместной работы, обозначил позицию НГСП по ряду важных вопросов, в том числе по тематике пенсионной реформы, ответил на вопросы профактива. </a:t>
            </a:r>
            <a:r>
              <a:rPr lang="ru-RU" sz="1000" dirty="0" smtClean="0"/>
              <a:t>В </a:t>
            </a:r>
            <a:r>
              <a:rPr lang="ru-RU" sz="1000" dirty="0"/>
              <a:t>повестке дня Совета МПО стояли вопросы формирования Стратегии развития МПО ПАО «Роснефть» до 2025 года, утверждения плана работы МПО «Роснефть» на 2019 год, подведения итогов конкурса «Лучшая первичная профсоюзная организация МПО ПАО «НК «Роснефть», внесения изменений и дополнений в Шаблон Коллективного договора, касающихся спецодежды, принятия Плана по обучению профактива, ряд других организационных вопросов</a:t>
            </a:r>
            <a:r>
              <a:rPr lang="ru-RU" sz="1000" dirty="0" smtClean="0"/>
              <a:t>. </a:t>
            </a:r>
          </a:p>
          <a:p>
            <a:pPr algn="just" fontAlgn="base"/>
            <a:r>
              <a:rPr lang="ru-RU" sz="1000" dirty="0" smtClean="0"/>
              <a:t>Члены </a:t>
            </a:r>
            <a:r>
              <a:rPr lang="ru-RU" sz="1000" dirty="0"/>
              <a:t>Президиума МПО обсудили основные стратегические приоритеты МПО «Роснефть» в соответствии с заявленными перспективами развития и новой Стратегией «Роснефть - 2022». Ключевые факторы Стратегии развития МПО «Роснефть» в среднесрочной перспективе предполагают повышение эффективности работы МПО и ее структурных подразделений по всем направлениям деятельности профсоюзных организаций, поддержание и </a:t>
            </a:r>
            <a:r>
              <a:rPr lang="ru-RU" sz="1000" dirty="0" smtClean="0"/>
              <a:t>инициирование</a:t>
            </a:r>
            <a:endParaRPr lang="ru-RU" sz="1000" dirty="0"/>
          </a:p>
        </p:txBody>
      </p:sp>
      <p:sp>
        <p:nvSpPr>
          <p:cNvPr id="10" name="TextBox 9"/>
          <p:cNvSpPr txBox="1"/>
          <p:nvPr/>
        </p:nvSpPr>
        <p:spPr>
          <a:xfrm>
            <a:off x="3277589" y="508694"/>
            <a:ext cx="3455720" cy="4708981"/>
          </a:xfrm>
          <a:prstGeom prst="rect">
            <a:avLst/>
          </a:prstGeom>
          <a:noFill/>
        </p:spPr>
        <p:txBody>
          <a:bodyPr wrap="square" rtlCol="0">
            <a:spAutoFit/>
          </a:bodyPr>
          <a:lstStyle/>
          <a:p>
            <a:pPr algn="just" fontAlgn="base"/>
            <a:r>
              <a:rPr lang="ru-RU" sz="1000" dirty="0"/>
              <a:t>позитивных изменений в обеспечении социальных льгот и гарантий, </a:t>
            </a:r>
            <a:r>
              <a:rPr lang="ru-RU" sz="1000" dirty="0" smtClean="0"/>
              <a:t>совершенствование механизмов </a:t>
            </a:r>
            <a:r>
              <a:rPr lang="ru-RU" sz="1000" dirty="0"/>
              <a:t>защиты социально-трудовых прав и экономических интересов, создание здоровых и безопасных условий труда на производствах в соответствии с принципами «нулевого </a:t>
            </a:r>
            <a:r>
              <a:rPr lang="ru-RU" sz="1000" dirty="0" err="1"/>
              <a:t>травматизма»</a:t>
            </a:r>
            <a:r>
              <a:rPr lang="ru-RU" sz="1000" dirty="0" err="1" smtClean="0"/>
              <a:t>После</a:t>
            </a:r>
            <a:r>
              <a:rPr lang="ru-RU" sz="1000" dirty="0" smtClean="0"/>
              <a:t> </a:t>
            </a:r>
            <a:r>
              <a:rPr lang="ru-RU" sz="1000" dirty="0"/>
              <a:t>детальной разработки проекта Стратегии развития МПО ПАО «НК «Роснефть» с учетом развития ключевых направлений Компании и достигнутых показателей по направлениям деятельности новый документ будет представлен Совету и Президиуму для обсуждения и принятия в марте 2019 года. </a:t>
            </a:r>
            <a:r>
              <a:rPr lang="ru-RU" sz="1000" dirty="0" smtClean="0"/>
              <a:t>Далее </a:t>
            </a:r>
            <a:r>
              <a:rPr lang="ru-RU" sz="1000" dirty="0"/>
              <a:t>Председатель МПО «Роснефть» Евгений Черепанов проинформировал членов Президиума Совета о работе МПО, о завершении ряда проектов и плане работы на 2019 год</a:t>
            </a:r>
            <a:r>
              <a:rPr lang="ru-RU" sz="1000" dirty="0" smtClean="0"/>
              <a:t>. Рассмотрев </a:t>
            </a:r>
            <a:r>
              <a:rPr lang="ru-RU" sz="1000" dirty="0"/>
              <a:t>итоги смотра-конкурса «Лучшая первичная профсоюзная организация МПО ПАО «НК «Роснефть», члены Президиума определили победителя - профсоюзную организацию Саратовского НПЗ</a:t>
            </a:r>
            <a:r>
              <a:rPr lang="ru-RU" sz="1000" dirty="0" smtClean="0"/>
              <a:t>. На </a:t>
            </a:r>
            <a:r>
              <a:rPr lang="ru-RU" sz="1000" dirty="0"/>
              <a:t>заседании были также обсуждены инициативы профсоюзных предприятий по реализации отдельных проектов в области охраны труда и промышленной безопасности и планы по их внедрению во всех производственных организациях МПО.</a:t>
            </a:r>
          </a:p>
          <a:p>
            <a:pPr algn="just" fontAlgn="base"/>
            <a:r>
              <a:rPr lang="ru-RU" sz="1000" dirty="0"/>
              <a:t>Далее члены коллегиальных органов заслушали и одобрили Отчеты о годовом бухгалтерском производственном балансе МПО, утвердили бюджет на 2019 год, обсудили ряд других организационных вопросов.</a:t>
            </a:r>
          </a:p>
          <a:p>
            <a:pPr algn="just" fontAlgn="base"/>
            <a:r>
              <a:rPr lang="ru-RU" sz="1000" dirty="0"/>
              <a:t>Протоколы и постановления коллегиальных органов будут размещены на сайте МПО «Роснефть» в разделе «Документы коллегиальных руководящих органов».</a:t>
            </a:r>
          </a:p>
        </p:txBody>
      </p:sp>
      <p:pic>
        <p:nvPicPr>
          <p:cNvPr id="1028" name="Picture 4" descr="https://mporosneft.ru/storage/photos/1/5befddb380e18.jpg"/>
          <p:cNvPicPr>
            <a:picLocks noChangeAspect="1" noChangeArrowheads="1"/>
          </p:cNvPicPr>
          <p:nvPr/>
        </p:nvPicPr>
        <p:blipFill rotWithShape="1">
          <a:blip r:embed="rId3">
            <a:extLst>
              <a:ext uri="{28A0092B-C50C-407E-A947-70E740481C1C}">
                <a14:useLocalDpi xmlns:a14="http://schemas.microsoft.com/office/drawing/2010/main" val="0"/>
              </a:ext>
            </a:extLst>
          </a:blip>
          <a:srcRect t="4560" b="7298"/>
          <a:stretch/>
        </p:blipFill>
        <p:spPr bwMode="auto">
          <a:xfrm>
            <a:off x="125239" y="5051686"/>
            <a:ext cx="6608070" cy="4211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133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14500" y="4629835"/>
            <a:ext cx="3429000" cy="369332"/>
          </a:xfrm>
          <a:prstGeom prst="rect">
            <a:avLst/>
          </a:prstGeom>
        </p:spPr>
        <p:txBody>
          <a:bodyPr>
            <a:spAutoFit/>
          </a:bodyPr>
          <a:lstStyle/>
          <a:p>
            <a:endParaRPr lang="ru-RU" dirty="0"/>
          </a:p>
        </p:txBody>
      </p:sp>
      <p:sp>
        <p:nvSpPr>
          <p:cNvPr id="3" name="Прямоугольник 2"/>
          <p:cNvSpPr/>
          <p:nvPr/>
        </p:nvSpPr>
        <p:spPr>
          <a:xfrm>
            <a:off x="2960914" y="4493717"/>
            <a:ext cx="3465307" cy="307777"/>
          </a:xfrm>
          <a:prstGeom prst="rect">
            <a:avLst/>
          </a:prstGeom>
        </p:spPr>
        <p:txBody>
          <a:bodyPr wrap="square">
            <a:spAutoFit/>
          </a:bodyPr>
          <a:lstStyle/>
          <a:p>
            <a:endParaRPr lang="ru-RU" sz="1400" dirty="0"/>
          </a:p>
        </p:txBody>
      </p:sp>
      <p:sp>
        <p:nvSpPr>
          <p:cNvPr id="4" name="TextBox 3"/>
          <p:cNvSpPr txBox="1"/>
          <p:nvPr/>
        </p:nvSpPr>
        <p:spPr>
          <a:xfrm>
            <a:off x="2767519" y="292340"/>
            <a:ext cx="1340773" cy="292388"/>
          </a:xfrm>
          <a:prstGeom prst="rect">
            <a:avLst/>
          </a:prstGeom>
          <a:noFill/>
        </p:spPr>
        <p:txBody>
          <a:bodyPr wrap="square" rtlCol="0">
            <a:spAutoFit/>
          </a:bodyPr>
          <a:lstStyle/>
          <a:p>
            <a:r>
              <a:rPr lang="ru-RU" sz="1300" b="1" dirty="0">
                <a:solidFill>
                  <a:schemeClr val="accent2">
                    <a:lumMod val="75000"/>
                  </a:schemeClr>
                </a:solidFill>
              </a:rPr>
              <a:t>Вопрос - ответ</a:t>
            </a:r>
            <a:endParaRPr lang="ru-RU" sz="1300" dirty="0"/>
          </a:p>
        </p:txBody>
      </p:sp>
      <p:sp>
        <p:nvSpPr>
          <p:cNvPr id="11" name="TextBox 10"/>
          <p:cNvSpPr txBox="1"/>
          <p:nvPr/>
        </p:nvSpPr>
        <p:spPr>
          <a:xfrm>
            <a:off x="186399" y="4335332"/>
            <a:ext cx="45719" cy="369332"/>
          </a:xfrm>
          <a:prstGeom prst="rect">
            <a:avLst/>
          </a:prstGeom>
          <a:noFill/>
        </p:spPr>
        <p:txBody>
          <a:bodyPr wrap="square" rtlCol="0">
            <a:spAutoFit/>
          </a:bodyPr>
          <a:lstStyle/>
          <a:p>
            <a:endParaRPr lang="ru-RU" dirty="0"/>
          </a:p>
        </p:txBody>
      </p:sp>
      <p:grpSp>
        <p:nvGrpSpPr>
          <p:cNvPr id="14" name="Группа 13"/>
          <p:cNvGrpSpPr/>
          <p:nvPr/>
        </p:nvGrpSpPr>
        <p:grpSpPr>
          <a:xfrm>
            <a:off x="0" y="9134943"/>
            <a:ext cx="6858000" cy="769441"/>
            <a:chOff x="19101" y="8634259"/>
            <a:chExt cx="6839894" cy="769441"/>
          </a:xfrm>
        </p:grpSpPr>
        <p:sp>
          <p:nvSpPr>
            <p:cNvPr id="18" name="Прямоугольник 17"/>
            <p:cNvSpPr/>
            <p:nvPr/>
          </p:nvSpPr>
          <p:spPr>
            <a:xfrm>
              <a:off x="19101" y="8634259"/>
              <a:ext cx="6839894" cy="769441"/>
            </a:xfrm>
            <a:prstGeom prst="rect">
              <a:avLst/>
            </a:prstGeom>
            <a:gradFill>
              <a:gsLst>
                <a:gs pos="32000">
                  <a:srgbClr val="FCE8A6"/>
                </a:gs>
                <a:gs pos="71000">
                  <a:srgbClr val="FBDC6C"/>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ru-RU" sz="1000" dirty="0" smtClean="0">
                  <a:solidFill>
                    <a:schemeClr val="tx1"/>
                  </a:solidFill>
                  <a:latin typeface="Arial Black" panose="020B0A04020102020204" pitchFamily="34" charset="0"/>
                </a:rPr>
                <a:t>По материалам профсоюзных организаций МПО ПАО «НК «Роснефть»</a:t>
              </a:r>
            </a:p>
            <a:p>
              <a:pPr algn="ctr"/>
              <a:r>
                <a:rPr lang="ru-RU" sz="1000" dirty="0" smtClean="0">
                  <a:solidFill>
                    <a:schemeClr val="tx1"/>
                  </a:solidFill>
                  <a:latin typeface="Arial Black" panose="020B0A04020102020204" pitchFamily="34" charset="0"/>
                </a:rPr>
                <a:t>Вопросы и комментарии, пожалуйста, </a:t>
              </a:r>
              <a:r>
                <a:rPr lang="ru-RU" sz="1000" dirty="0">
                  <a:solidFill>
                    <a:schemeClr val="tx1"/>
                  </a:solidFill>
                  <a:latin typeface="Arial Black" panose="020B0A04020102020204" pitchFamily="34" charset="0"/>
                </a:rPr>
                <a:t>п</a:t>
              </a:r>
              <a:r>
                <a:rPr lang="ru-RU" sz="1000" dirty="0" smtClean="0">
                  <a:solidFill>
                    <a:schemeClr val="tx1"/>
                  </a:solidFill>
                  <a:latin typeface="Arial Black" panose="020B0A04020102020204" pitchFamily="34" charset="0"/>
                </a:rPr>
                <a:t>рисылайте</a:t>
              </a:r>
              <a:endParaRPr lang="en-US" sz="1000" dirty="0" smtClean="0">
                <a:solidFill>
                  <a:schemeClr val="tx1"/>
                </a:solidFill>
                <a:latin typeface="Arial Black" panose="020B0A04020102020204" pitchFamily="34" charset="0"/>
              </a:endParaRPr>
            </a:p>
            <a:p>
              <a:pPr algn="ctr"/>
              <a:r>
                <a:rPr lang="ru-RU" sz="1000" dirty="0" smtClean="0">
                  <a:solidFill>
                    <a:schemeClr val="tx1"/>
                  </a:solidFill>
                  <a:latin typeface="Arial Black" panose="020B0A04020102020204" pitchFamily="34" charset="0"/>
                </a:rPr>
                <a:t> по адресу:</a:t>
              </a:r>
              <a:r>
                <a:rPr lang="en-US" sz="1000" dirty="0">
                  <a:solidFill>
                    <a:schemeClr val="tx1"/>
                  </a:solidFill>
                  <a:latin typeface="Arial Black" panose="020B0A04020102020204" pitchFamily="34" charset="0"/>
                </a:rPr>
                <a:t> </a:t>
              </a:r>
              <a:r>
                <a:rPr lang="en-US" sz="1000" dirty="0" smtClean="0">
                  <a:solidFill>
                    <a:schemeClr val="tx1"/>
                  </a:solidFill>
                  <a:latin typeface="Arial Black" panose="020B0A04020102020204" pitchFamily="34" charset="0"/>
                </a:rPr>
                <a:t>i_krikun@mporosneft.ru</a:t>
              </a:r>
              <a:r>
                <a:rPr lang="ru-RU" sz="1000" dirty="0" smtClean="0">
                  <a:solidFill>
                    <a:schemeClr val="tx1"/>
                  </a:solidFill>
                  <a:latin typeface="Arial Black" panose="020B0A04020102020204" pitchFamily="34" charset="0"/>
                </a:rPr>
                <a:t> </a:t>
              </a:r>
            </a:p>
            <a:p>
              <a:pPr algn="ctr"/>
              <a:r>
                <a:rPr lang="ru-RU" sz="1000" dirty="0" smtClean="0">
                  <a:solidFill>
                    <a:schemeClr val="tx1"/>
                  </a:solidFill>
                  <a:latin typeface="Arial Black" panose="020B0A04020102020204" pitchFamily="34" charset="0"/>
                </a:rPr>
                <a:t>Спасибо за сотрудничество!</a:t>
              </a:r>
              <a:endParaRPr lang="ru-RU" sz="1000" dirty="0">
                <a:solidFill>
                  <a:schemeClr val="tx1"/>
                </a:solidFill>
                <a:latin typeface="Arial Black" panose="020B0A04020102020204" pitchFamily="34" charset="0"/>
              </a:endParaRPr>
            </a:p>
          </p:txBody>
        </p:sp>
        <p:pic>
          <p:nvPicPr>
            <p:cNvPr id="19" name="Рисунок 18"/>
            <p:cNvPicPr>
              <a:picLocks noChangeAspect="1"/>
            </p:cNvPicPr>
            <p:nvPr/>
          </p:nvPicPr>
          <p:blipFill>
            <a:blip r:embed="rId2"/>
            <a:stretch>
              <a:fillRect/>
            </a:stretch>
          </p:blipFill>
          <p:spPr>
            <a:xfrm>
              <a:off x="179645" y="8756382"/>
              <a:ext cx="647727" cy="592366"/>
            </a:xfrm>
            <a:prstGeom prst="rect">
              <a:avLst/>
            </a:prstGeom>
          </p:spPr>
        </p:pic>
      </p:grpSp>
      <p:pic>
        <p:nvPicPr>
          <p:cNvPr id="13" name="Рисунок 12"/>
          <p:cNvPicPr>
            <a:picLocks noChangeAspect="1"/>
          </p:cNvPicPr>
          <p:nvPr/>
        </p:nvPicPr>
        <p:blipFill>
          <a:blip r:embed="rId3"/>
          <a:stretch>
            <a:fillRect/>
          </a:stretch>
        </p:blipFill>
        <p:spPr>
          <a:xfrm>
            <a:off x="0" y="-5712"/>
            <a:ext cx="6858000" cy="244675"/>
          </a:xfrm>
          <a:prstGeom prst="rect">
            <a:avLst/>
          </a:prstGeom>
        </p:spPr>
      </p:pic>
      <p:sp>
        <p:nvSpPr>
          <p:cNvPr id="12" name="TextBox 11"/>
          <p:cNvSpPr txBox="1"/>
          <p:nvPr/>
        </p:nvSpPr>
        <p:spPr>
          <a:xfrm>
            <a:off x="0" y="533666"/>
            <a:ext cx="6875813" cy="8556188"/>
          </a:xfrm>
          <a:prstGeom prst="rect">
            <a:avLst/>
          </a:prstGeom>
          <a:noFill/>
        </p:spPr>
        <p:txBody>
          <a:bodyPr wrap="square" rtlCol="0">
            <a:spAutoFit/>
          </a:bodyPr>
          <a:lstStyle/>
          <a:p>
            <a:pPr algn="just" fontAlgn="base"/>
            <a:r>
              <a:rPr lang="ru-RU" sz="1000" b="1" i="1" dirty="0"/>
              <a:t>Вопрос</a:t>
            </a:r>
            <a:r>
              <a:rPr lang="ru-RU" sz="1000" b="1" i="1" dirty="0" smtClean="0"/>
              <a:t>: </a:t>
            </a:r>
            <a:r>
              <a:rPr lang="ru-RU" sz="1000" dirty="0" smtClean="0"/>
              <a:t>Жена </a:t>
            </a:r>
            <a:r>
              <a:rPr lang="ru-RU" sz="1000" dirty="0"/>
              <a:t>взяла 2-х несовершеннолетних сестер под опеку. Дети в статусе </a:t>
            </a:r>
            <a:r>
              <a:rPr lang="ru-RU" sz="1000" dirty="0" smtClean="0"/>
              <a:t>«без </a:t>
            </a:r>
            <a:r>
              <a:rPr lang="ru-RU" sz="1000" dirty="0"/>
              <a:t>попечения </a:t>
            </a:r>
            <a:r>
              <a:rPr lang="ru-RU" sz="1000" dirty="0" smtClean="0"/>
              <a:t>родителей». </a:t>
            </a:r>
            <a:r>
              <a:rPr lang="ru-RU" sz="1000" dirty="0"/>
              <a:t>Теперь они проживают в нашей семье. Могу ли я получить материальную помощь от работы? Будут ли они получать новогодние подарки наравне с моими детьми? Будет ли на них распространяться льготная путевка (она вроде как для всех членов семьи, они теперь ими являются</a:t>
            </a:r>
            <a:r>
              <a:rPr lang="ru-RU" sz="1000" dirty="0" smtClean="0"/>
              <a:t>)?</a:t>
            </a:r>
            <a:endParaRPr lang="ru-RU" sz="1000" dirty="0"/>
          </a:p>
          <a:p>
            <a:pPr algn="just" fontAlgn="base"/>
            <a:r>
              <a:rPr lang="ru-RU" sz="1000" b="1" i="1" dirty="0" smtClean="0"/>
              <a:t>Ответ:</a:t>
            </a:r>
            <a:r>
              <a:rPr lang="ru-RU" sz="1000" dirty="0" smtClean="0"/>
              <a:t> Предоставление </a:t>
            </a:r>
            <a:r>
              <a:rPr lang="ru-RU" sz="1000" dirty="0"/>
              <a:t>дополнительных льгот, гарантий и компенсаций по сравнению с действующим </a:t>
            </a:r>
            <a:r>
              <a:rPr lang="ru-RU" sz="1000" dirty="0" smtClean="0"/>
              <a:t>Трудовым </a:t>
            </a:r>
            <a:r>
              <a:rPr lang="ru-RU" sz="1000" dirty="0"/>
              <a:t>законодательством является предметом регулирования </a:t>
            </a:r>
            <a:r>
              <a:rPr lang="ru-RU" sz="1000" dirty="0" smtClean="0"/>
              <a:t>Коллективного </a:t>
            </a:r>
            <a:r>
              <a:rPr lang="ru-RU" sz="1000" dirty="0"/>
              <a:t>договора.</a:t>
            </a:r>
          </a:p>
          <a:p>
            <a:pPr algn="just" fontAlgn="base"/>
            <a:r>
              <a:rPr lang="ru-RU" sz="1000" dirty="0"/>
              <a:t>В соответствии с действующим в периметре Компании Шаблоном «Типовой коллективный договор» к категории «дети работников» относятся дети работников родные и приемные, а также находящиеся под законной опекой, попечительством работников; дети супруга(и), состоящего(ей) с работником в официально зарегистрированном законном браке, и проживающие в семье работника, в случаях подтверждения работником отсутствия возможности оформления над детьми законной опеки, попечительства, приема</a:t>
            </a:r>
            <a:r>
              <a:rPr lang="ru-RU" sz="1000" dirty="0" smtClean="0"/>
              <a:t>. Таким </a:t>
            </a:r>
            <a:r>
              <a:rPr lang="ru-RU" sz="1000" dirty="0"/>
              <a:t>образом, дети, находящиеся под законной опекой, пользуются теми же льготами, гарантиями и компенсациями, что и дети работников.</a:t>
            </a:r>
          </a:p>
          <a:p>
            <a:pPr algn="just" fontAlgn="base"/>
            <a:r>
              <a:rPr lang="ru-RU" sz="1000" dirty="0"/>
              <a:t>За получением дополнительных разъяснений по данному вопросу Вы можете обратиться в кадровое подразделение работодателя, в профсоюзную организацию по месту работы или повторно связаться с нами, указав свои контактные данные</a:t>
            </a:r>
            <a:r>
              <a:rPr lang="ru-RU" sz="1000" dirty="0" smtClean="0"/>
              <a:t>.</a:t>
            </a:r>
          </a:p>
          <a:p>
            <a:pPr algn="just" fontAlgn="base"/>
            <a:endParaRPr lang="ru-RU" sz="1000" dirty="0"/>
          </a:p>
          <a:p>
            <a:pPr algn="just" fontAlgn="base"/>
            <a:r>
              <a:rPr lang="ru-RU" sz="1000" b="1" i="1" dirty="0"/>
              <a:t>Вопрос</a:t>
            </a:r>
            <a:r>
              <a:rPr lang="ru-RU" sz="1000" b="1" i="1" dirty="0" smtClean="0"/>
              <a:t>:</a:t>
            </a:r>
            <a:r>
              <a:rPr lang="ru-RU" sz="1000" dirty="0" smtClean="0"/>
              <a:t> Мой </a:t>
            </a:r>
            <a:r>
              <a:rPr lang="ru-RU" sz="1000" dirty="0"/>
              <a:t>муж проработал </a:t>
            </a:r>
            <a:r>
              <a:rPr lang="ru-RU" sz="1000" dirty="0" smtClean="0"/>
              <a:t> на предприятии периметра </a:t>
            </a:r>
            <a:r>
              <a:rPr lang="ru-RU" sz="1000" dirty="0"/>
              <a:t>Компании Роснефть с момента </a:t>
            </a:r>
            <a:r>
              <a:rPr lang="ru-RU" sz="1000" dirty="0" smtClean="0"/>
              <a:t>его основания. </a:t>
            </a:r>
            <a:r>
              <a:rPr lang="ru-RU" sz="1000" dirty="0"/>
              <a:t>Общий стаж в нефтяной промышленности - 48 лет. Два года назад вышел на пенсию. 17 дней назад умер. Я обратилась за материальной помощью, но мне отказали. Для какой цели он всю жизнь платил профсоюзные взносы? Я сама бывший трудовик-нефтяник и очень хотела бы услышать ответ.</a:t>
            </a:r>
          </a:p>
          <a:p>
            <a:pPr algn="just" fontAlgn="base"/>
            <a:r>
              <a:rPr lang="ru-RU" sz="1000" b="1" i="1" dirty="0"/>
              <a:t>Ответ</a:t>
            </a:r>
            <a:r>
              <a:rPr lang="ru-RU" sz="1000" b="1" i="1" dirty="0" smtClean="0"/>
              <a:t>: </a:t>
            </a:r>
            <a:r>
              <a:rPr lang="ru-RU" sz="1000" dirty="0" smtClean="0"/>
              <a:t>Действующим </a:t>
            </a:r>
            <a:r>
              <a:rPr lang="ru-RU" sz="1000" dirty="0"/>
              <a:t>в периметре Компании Шаблоном «Типовой коллективный договор» предусмотрен ряд мер социальной поддержки пенсионеров Общества - работников, имеющих непрерывный стаж работы в ПАО «НК «Роснефть», дочерних обществах ПАО «НК «Роснефть» не менее 5 лет и уволившихся по собственному желанию в связи с выходом на пенсию или в связи с сокращением численности или штата работников, если работник достиг пенсионных оснований.</a:t>
            </a:r>
          </a:p>
          <a:p>
            <a:pPr algn="just" fontAlgn="base"/>
            <a:r>
              <a:rPr lang="ru-RU" sz="1000" dirty="0"/>
              <a:t>Пунктом 6.5.4 Шаблона «Типовой коллективный договор» предусмотрено оказание единовременной материальной помощи родственникам в случае смерти пенсионера Общества. Рекомендуемый размер материальной помощи – 3 прожиточных минимума (для всего населения) в субъекте РФ. </a:t>
            </a:r>
            <a:endParaRPr lang="ru-RU" sz="1000" dirty="0" smtClean="0"/>
          </a:p>
          <a:p>
            <a:pPr algn="just" fontAlgn="base"/>
            <a:r>
              <a:rPr lang="ru-RU" sz="1000" dirty="0" smtClean="0"/>
              <a:t>При </a:t>
            </a:r>
            <a:r>
              <a:rPr lang="ru-RU" sz="1000" dirty="0"/>
              <a:t>этом Общество может самостоятельно устанавливать дополнительные критерии для оказания данного вида материальной помощи</a:t>
            </a:r>
            <a:r>
              <a:rPr lang="ru-RU" sz="1000" dirty="0" smtClean="0"/>
              <a:t>. </a:t>
            </a:r>
            <a:endParaRPr lang="ru-RU" sz="1000" dirty="0" smtClean="0"/>
          </a:p>
          <a:p>
            <a:pPr algn="just" fontAlgn="base"/>
            <a:endParaRPr lang="ru-RU" sz="1000" dirty="0" smtClean="0"/>
          </a:p>
          <a:p>
            <a:pPr algn="just" fontAlgn="base"/>
            <a:r>
              <a:rPr lang="ru-RU" sz="1000" b="1" i="1" dirty="0"/>
              <a:t>Вопрос</a:t>
            </a:r>
            <a:r>
              <a:rPr lang="ru-RU" sz="1000" b="1" i="1" dirty="0" smtClean="0"/>
              <a:t>: </a:t>
            </a:r>
            <a:r>
              <a:rPr lang="ru-RU" sz="1000" dirty="0" smtClean="0"/>
              <a:t>Могут </a:t>
            </a:r>
            <a:r>
              <a:rPr lang="ru-RU" sz="1000" dirty="0"/>
              <a:t>ли принять на работу человека, ранее работавшего в компании Роснефть, если он был уволен за прогул? С момента увольнения прошло 3 года.</a:t>
            </a:r>
          </a:p>
          <a:p>
            <a:pPr algn="just" fontAlgn="base"/>
            <a:r>
              <a:rPr lang="ru-RU" sz="1000" b="1" i="1" dirty="0"/>
              <a:t>Ответ</a:t>
            </a:r>
            <a:r>
              <a:rPr lang="ru-RU" sz="1000" b="1" i="1" dirty="0" smtClean="0"/>
              <a:t>: </a:t>
            </a:r>
            <a:r>
              <a:rPr lang="ru-RU" sz="1000" dirty="0" smtClean="0"/>
              <a:t>В </a:t>
            </a:r>
            <a:r>
              <a:rPr lang="ru-RU" sz="1000" dirty="0"/>
              <a:t>ПАО «НК «Роснефть», а также в ее дочерних обществах дисциплине труда уделяется особое внимание. В соответствии с пунктом 6 части первой статьи 81 Трудового кодекса Российской Федерации прогул относится к грубым нарушениям работником трудовых обязанностей</a:t>
            </a:r>
            <a:r>
              <a:rPr lang="ru-RU" sz="1000"/>
              <a:t>. </a:t>
            </a:r>
            <a:endParaRPr lang="ru-RU" sz="1000" smtClean="0"/>
          </a:p>
          <a:p>
            <a:pPr algn="just" fontAlgn="base"/>
            <a:r>
              <a:rPr lang="ru-RU" sz="1000" smtClean="0"/>
              <a:t>В </a:t>
            </a:r>
            <a:r>
              <a:rPr lang="ru-RU" sz="1000" dirty="0"/>
              <a:t>этой связи повторное трудоустройство в периметр Компании после увольнения за прогул представляется маловероятным.</a:t>
            </a:r>
          </a:p>
          <a:p>
            <a:endParaRPr lang="ru-RU" sz="1000" b="1" i="1" dirty="0" smtClean="0"/>
          </a:p>
          <a:p>
            <a:r>
              <a:rPr lang="ru-RU" sz="1000" b="1" i="1" dirty="0" smtClean="0"/>
              <a:t>Вопрос</a:t>
            </a:r>
            <a:r>
              <a:rPr lang="ru-RU" sz="1000" b="1" i="1" dirty="0"/>
              <a:t>:</a:t>
            </a:r>
            <a:r>
              <a:rPr lang="ru-RU" sz="1000" dirty="0"/>
              <a:t> Суд признал отношения между работником и работодателем трудовыми и  обязал работодателя заключить с работником трудовой договор. Означает ли это, что теперь работник обязан подписать любой трудовой договор, который предоставит ему работодатель или пункты заключаемого договора могут обсуждаться?</a:t>
            </a:r>
            <a:br>
              <a:rPr lang="ru-RU" sz="1000" dirty="0"/>
            </a:br>
            <a:r>
              <a:rPr lang="ru-RU" sz="1000" b="1" i="1" dirty="0"/>
              <a:t>Ответ: </a:t>
            </a:r>
            <a:r>
              <a:rPr lang="ru-RU" sz="1000" dirty="0"/>
              <a:t>Работник вправе не соглашаться на условия трудового договора, предложенные работодателем. Договор заключается только при достижении согласия между сторонами.</a:t>
            </a:r>
          </a:p>
          <a:p>
            <a:endParaRPr lang="ru-RU" sz="1000" b="1" i="1" dirty="0" smtClean="0"/>
          </a:p>
          <a:p>
            <a:r>
              <a:rPr lang="ru-RU" sz="1000" b="1" i="1" dirty="0" smtClean="0"/>
              <a:t>Вопрос</a:t>
            </a:r>
            <a:r>
              <a:rPr lang="ru-RU" sz="1000" b="1" i="1" dirty="0"/>
              <a:t>: </a:t>
            </a:r>
            <a:r>
              <a:rPr lang="ru-RU" sz="1000" dirty="0"/>
              <a:t>Вправе ли новый генеральный директор отменить приказ предыдущего генерального директора о наложении дисциплинарного взыскания на работника? Именно отменить приказ о наложении дисциплинарного взыскания, а не издать приказ о снятии дисциплинарного взыскания?</a:t>
            </a:r>
            <a:br>
              <a:rPr lang="ru-RU" sz="1000" dirty="0"/>
            </a:br>
            <a:r>
              <a:rPr lang="ru-RU" sz="1000" b="1" i="1" dirty="0"/>
              <a:t>Ответ: </a:t>
            </a:r>
            <a:r>
              <a:rPr lang="ru-RU" sz="1000" dirty="0"/>
              <a:t>Если работник неправомерно был привлечен к </a:t>
            </a:r>
            <a:r>
              <a:rPr lang="ru-RU" sz="1000" dirty="0" smtClean="0"/>
              <a:t>дисциплинарной </a:t>
            </a:r>
            <a:r>
              <a:rPr lang="ru-RU" sz="1000" dirty="0"/>
              <a:t>ответственности, руководитель вправе издать приказ об отмене приказа о привлечении к дисциплинарной ответственности. Согласно ст. 192 ТК РФ за совершение дисциплинарного проступка, то есть неисполнение или ненадлежащее исполнение работником по его вине возложенных на него трудовых обязанностей, работодатель имеет право применить следующие дисциплинарные взыскания:</a:t>
            </a:r>
            <a:br>
              <a:rPr lang="ru-RU" sz="1000" dirty="0"/>
            </a:br>
            <a:r>
              <a:rPr lang="ru-RU" sz="1000" dirty="0"/>
              <a:t>1) замечание;</a:t>
            </a:r>
            <a:br>
              <a:rPr lang="ru-RU" sz="1000" dirty="0"/>
            </a:br>
            <a:r>
              <a:rPr lang="ru-RU" sz="1000" dirty="0"/>
              <a:t>2) выговор;</a:t>
            </a:r>
            <a:br>
              <a:rPr lang="ru-RU" sz="1000" dirty="0"/>
            </a:br>
            <a:r>
              <a:rPr lang="ru-RU" sz="1000" dirty="0"/>
              <a:t>3) увольнение по соответствующим основаниям</a:t>
            </a:r>
            <a:r>
              <a:rPr lang="ru-RU" sz="1000" dirty="0" smtClean="0"/>
              <a:t>.</a:t>
            </a:r>
            <a:endParaRPr lang="ru-RU" sz="1000" dirty="0"/>
          </a:p>
        </p:txBody>
      </p:sp>
    </p:spTree>
    <p:extLst>
      <p:ext uri="{BB962C8B-B14F-4D97-AF65-F5344CB8AC3E}">
        <p14:creationId xmlns:p14="http://schemas.microsoft.com/office/powerpoint/2010/main" val="788787294"/>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26766</TotalTime>
  <Words>1069</Words>
  <Application>Microsoft Office PowerPoint</Application>
  <PresentationFormat>Лист A4 (210x297 мм)</PresentationFormat>
  <Paragraphs>39</Paragraphs>
  <Slides>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vt:i4>
      </vt:variant>
    </vt:vector>
  </HeadingPairs>
  <TitlesOfParts>
    <vt:vector size="8" baseType="lpstr">
      <vt:lpstr>Arial</vt:lpstr>
      <vt:lpstr>Arial Black</vt:lpstr>
      <vt:lpstr>Calibri</vt:lpstr>
      <vt:lpstr>Calibri Light</vt:lpstr>
      <vt:lpstr>Тема Office</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PK</dc:creator>
  <cp:lastModifiedBy>KrikunIL</cp:lastModifiedBy>
  <cp:revision>1290</cp:revision>
  <cp:lastPrinted>2018-10-26T11:02:39Z</cp:lastPrinted>
  <dcterms:created xsi:type="dcterms:W3CDTF">2015-12-24T09:05:53Z</dcterms:created>
  <dcterms:modified xsi:type="dcterms:W3CDTF">2018-11-29T08:08:24Z</dcterms:modified>
</cp:coreProperties>
</file>